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1"/>
  </p:notesMasterIdLst>
  <p:handoutMasterIdLst>
    <p:handoutMasterId r:id="rId22"/>
  </p:handoutMasterIdLst>
  <p:sldIdLst>
    <p:sldId id="446" r:id="rId5"/>
    <p:sldId id="447" r:id="rId6"/>
    <p:sldId id="449" r:id="rId7"/>
    <p:sldId id="427" r:id="rId8"/>
    <p:sldId id="441" r:id="rId9"/>
    <p:sldId id="434" r:id="rId10"/>
    <p:sldId id="433" r:id="rId11"/>
    <p:sldId id="443" r:id="rId12"/>
    <p:sldId id="452" r:id="rId13"/>
    <p:sldId id="426" r:id="rId14"/>
    <p:sldId id="445" r:id="rId15"/>
    <p:sldId id="454" r:id="rId16"/>
    <p:sldId id="453" r:id="rId17"/>
    <p:sldId id="455" r:id="rId18"/>
    <p:sldId id="456" r:id="rId19"/>
    <p:sldId id="4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BBBB"/>
    <a:srgbClr val="8C5896"/>
    <a:srgbClr val="7C6560"/>
    <a:srgbClr val="29282D"/>
    <a:srgbClr val="E288B6"/>
    <a:srgbClr val="D75078"/>
    <a:srgbClr val="B38F6A"/>
    <a:srgbClr val="6667A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37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96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474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64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88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  <p:sldLayoutId id="2147483732" r:id="rId6"/>
    <p:sldLayoutId id="2147483733" r:id="rId7"/>
    <p:sldLayoutId id="2147483734" r:id="rId8"/>
    <p:sldLayoutId id="214748373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51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594867" y="379113"/>
            <a:ext cx="11597133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2052437"/>
            <a:ext cx="8101584" cy="3738816"/>
          </a:xfrm>
        </p:spPr>
        <p:txBody>
          <a:bodyPr anchor="t" anchorCtr="0">
            <a:normAutofit/>
          </a:bodyPr>
          <a:lstStyle/>
          <a:p>
            <a:r>
              <a:rPr lang="en-US" sz="8000" dirty="0">
                <a:latin typeface="Algerian" panose="04020705040A02060702" pitchFamily="82" charset="0"/>
              </a:rPr>
              <a:t>OPERATION</a:t>
            </a:r>
            <a:br>
              <a:rPr lang="en-US" sz="8000" dirty="0">
                <a:latin typeface="Algerian" panose="04020705040A02060702" pitchFamily="82" charset="0"/>
              </a:rPr>
            </a:br>
            <a:br>
              <a:rPr lang="en-US" sz="8000" dirty="0">
                <a:latin typeface="Algerian" panose="04020705040A02060702" pitchFamily="82" charset="0"/>
              </a:rPr>
            </a:br>
            <a:r>
              <a:rPr lang="en-US" sz="8000" dirty="0">
                <a:latin typeface="Algerian" panose="04020705040A02060702" pitchFamily="82" charset="0"/>
              </a:rPr>
              <a:t> PYTHON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824DE1F4-FF5B-BCA8-DDCD-1D415F30C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-619130" y="5791253"/>
            <a:ext cx="2787245" cy="1059153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2820CB5B-381D-57F9-E38E-AE0D949D98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23300" flipH="1">
            <a:off x="10740920" y="-211759"/>
            <a:ext cx="2516381" cy="1667103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EEAA06B0-B311-1289-612E-F6C68EF012C5}"/>
              </a:ext>
            </a:extLst>
          </p:cNvPr>
          <p:cNvSpPr txBox="1"/>
          <p:nvPr/>
        </p:nvSpPr>
        <p:spPr>
          <a:xfrm rot="-22262">
            <a:off x="598357" y="5372815"/>
            <a:ext cx="5973007" cy="1096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Pologon, Angela Mae E.  </a:t>
            </a:r>
            <a:b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ja-JP" altLang="en-US" sz="2800" b="0" i="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安希佐 </a:t>
            </a:r>
            <a:r>
              <a:rPr lang="en-US" altLang="ja-JP" sz="2800" b="0" i="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4110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E229</a:t>
            </a:r>
            <a:b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lgerian" panose="04020705040A02060702" pitchFamily="82" charset="0"/>
              </a:rPr>
              <a:t>Python - Modify Strings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B136E7-FFF6-276A-29D4-EDDBAC483D7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93642" y="2445448"/>
            <a:ext cx="4760977" cy="29546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ritannic Bold" panose="020B09030607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ritannic Bold" panose="020B09030607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ritannic Bold" panose="020B0903060703020204" pitchFamily="34" charset="0"/>
              </a:rPr>
              <a:t>The  upper()  method returns the string in upper case: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ritannic Bold" panose="020B0903060703020204" pitchFamily="34" charset="0"/>
              </a:rPr>
              <a:t>The lower() method returns the string in lower case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ritannic Bold" panose="020B09030607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864F82-3305-F550-107D-65CA4CB7B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" t="22400" r="77350" b="62533"/>
          <a:stretch/>
        </p:blipFill>
        <p:spPr>
          <a:xfrm>
            <a:off x="5873491" y="2545390"/>
            <a:ext cx="5852489" cy="339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7F682377-CC29-695C-4507-8569D69EA9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4022" t="21659" r="73860" b="59129"/>
          <a:stretch/>
        </p:blipFill>
        <p:spPr>
          <a:xfrm>
            <a:off x="983341" y="1216152"/>
            <a:ext cx="5184010" cy="4927888"/>
          </a:xfrm>
        </p:spPr>
      </p:pic>
      <p:sp>
        <p:nvSpPr>
          <p:cNvPr id="21" name="Rectangle 4">
            <a:extLst>
              <a:ext uri="{FF2B5EF4-FFF2-40B4-BE49-F238E27FC236}">
                <a16:creationId xmlns:a16="http://schemas.microsoft.com/office/drawing/2014/main" id="{C324C9CC-EBE7-BFC0-AAA8-22D7EF8DB29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793991" y="2039112"/>
            <a:ext cx="4834654" cy="24006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lgerian" panose="04020705040A02060702" pitchFamily="82" charset="0"/>
              </a:rPr>
              <a:t>Remove Whitespace with STRIP () method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lgerian" panose="04020705040A02060702" pitchFamily="82" charset="0"/>
              </a:rPr>
              <a:t>The strip() method removes any whitespace from the beginning or the 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43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 descr="Close up of white flower on black background">
            <a:extLst>
              <a:ext uri="{FF2B5EF4-FFF2-40B4-BE49-F238E27FC236}">
                <a16:creationId xmlns:a16="http://schemas.microsoft.com/office/drawing/2014/main" id="{025F302E-F817-4901-88E0-088AAEB6D5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78" b="17178"/>
          <a:stretch/>
        </p:blipFill>
        <p:spPr/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41C860C8-246F-CE14-2E13-A434846E1481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457200" y="3097570"/>
            <a:ext cx="3619500" cy="29546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lgerian" panose="04020705040A02060702" pitchFamily="82" charset="0"/>
              </a:rPr>
              <a:t>The replace() method replaces a string with another string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lgerian" panose="04020705040A02060702" pitchFamily="82" charset="0"/>
              </a:rPr>
              <a:t>sepArator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24292F"/>
              </a:solidFill>
              <a:effectLst/>
              <a:latin typeface="Algerian" panose="04020705040A02060702" pitchFamily="8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1ABC93-A058-5A25-60B3-61F59CD17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6" t="23066" r="65500" b="36134"/>
          <a:stretch/>
        </p:blipFill>
        <p:spPr>
          <a:xfrm>
            <a:off x="5102352" y="1280160"/>
            <a:ext cx="5934456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51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3" y="1975104"/>
            <a:ext cx="3828120" cy="3052584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lgerian" panose="04020705040A02060702" pitchFamily="82" charset="0"/>
              </a:rPr>
              <a:t>String Concatenation: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lgerian" panose="04020705040A02060702" pitchFamily="82" charset="0"/>
              </a:rPr>
            </a:b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lgerian" panose="04020705040A02060702" pitchFamily="82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lgerian" panose="04020705040A02060702" pitchFamily="82" charset="0"/>
              </a:rPr>
              <a:t>To concatenate, or combine, two strings you can use 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lgerian" panose="04020705040A02060702" pitchFamily="82" charset="0"/>
              </a:rPr>
              <a:t>+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lgerian" panose="04020705040A02060702" pitchFamily="82" charset="0"/>
              </a:rPr>
              <a:t> operator.</a:t>
            </a:r>
          </a:p>
        </p:txBody>
      </p:sp>
      <p:pic>
        <p:nvPicPr>
          <p:cNvPr id="22" name="Picture Placeholder 21" descr="Color swatch tawny orange">
            <a:extLst>
              <a:ext uri="{FF2B5EF4-FFF2-40B4-BE49-F238E27FC236}">
                <a16:creationId xmlns:a16="http://schemas.microsoft.com/office/drawing/2014/main" id="{E90EFA49-87AA-420E-A193-C251608447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463040"/>
            <a:ext cx="1499616" cy="2194560"/>
          </a:xfrm>
        </p:spPr>
      </p:pic>
      <p:pic>
        <p:nvPicPr>
          <p:cNvPr id="24" name="Picture Placeholder 23" descr="Color swatch very peri">
            <a:extLst>
              <a:ext uri="{FF2B5EF4-FFF2-40B4-BE49-F238E27FC236}">
                <a16:creationId xmlns:a16="http://schemas.microsoft.com/office/drawing/2014/main" id="{385F869F-60E2-47C0-BAF7-5ADA904E37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26" name="Picture Placeholder 25" descr="Color swatch iced coffee">
            <a:extLst>
              <a:ext uri="{FF2B5EF4-FFF2-40B4-BE49-F238E27FC236}">
                <a16:creationId xmlns:a16="http://schemas.microsoft.com/office/drawing/2014/main" id="{500B9E95-A0B6-44ED-A5B9-1DE0AF493FA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2" r="52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28" name="Picture Placeholder 27" descr="Color swatch pink flambe">
            <a:extLst>
              <a:ext uri="{FF2B5EF4-FFF2-40B4-BE49-F238E27FC236}">
                <a16:creationId xmlns:a16="http://schemas.microsoft.com/office/drawing/2014/main" id="{6C08EE4B-CAD5-4A12-8042-F3968B07C47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30" name="Picture Placeholder 29" descr="Color swatch fuchsia pink">
            <a:extLst>
              <a:ext uri="{FF2B5EF4-FFF2-40B4-BE49-F238E27FC236}">
                <a16:creationId xmlns:a16="http://schemas.microsoft.com/office/drawing/2014/main" id="{87CFE92E-F489-4195-ABCD-D89E2663F9D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 rot="8780331">
            <a:off x="4279392" y="4087368"/>
            <a:ext cx="1499616" cy="2194560"/>
          </a:xfrm>
        </p:spPr>
      </p:pic>
      <p:pic>
        <p:nvPicPr>
          <p:cNvPr id="32" name="Picture Placeholder 31" descr="Color swatch paradise pink">
            <a:extLst>
              <a:ext uri="{FF2B5EF4-FFF2-40B4-BE49-F238E27FC236}">
                <a16:creationId xmlns:a16="http://schemas.microsoft.com/office/drawing/2014/main" id="{DD6340D8-6347-4F3C-B04F-6B0AFD6AD08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 rot="9096416">
            <a:off x="6227064" y="4087368"/>
            <a:ext cx="1499616" cy="2194560"/>
          </a:xfrm>
        </p:spPr>
      </p:pic>
      <p:pic>
        <p:nvPicPr>
          <p:cNvPr id="34" name="Picture Placeholder 33" descr="Color swatch cornsilk">
            <a:extLst>
              <a:ext uri="{FF2B5EF4-FFF2-40B4-BE49-F238E27FC236}">
                <a16:creationId xmlns:a16="http://schemas.microsoft.com/office/drawing/2014/main" id="{939A25C6-0BAB-4696-BEB2-EA80D9A5873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 rot="9064525">
            <a:off x="8174736" y="4087368"/>
            <a:ext cx="1499616" cy="2194560"/>
          </a:xfrm>
        </p:spPr>
      </p:pic>
      <p:pic>
        <p:nvPicPr>
          <p:cNvPr id="36" name="Picture Placeholder 35" descr="Color swatch tourmaline">
            <a:extLst>
              <a:ext uri="{FF2B5EF4-FFF2-40B4-BE49-F238E27FC236}">
                <a16:creationId xmlns:a16="http://schemas.microsoft.com/office/drawing/2014/main" id="{C9DE44EF-C424-4FDE-932C-92EAB598B2A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257" r="257"/>
          <a:stretch/>
        </p:blipFill>
        <p:spPr>
          <a:xfrm rot="8811098">
            <a:off x="10122408" y="4087368"/>
            <a:ext cx="1499616" cy="219456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155278-2619-FB81-B95F-129477DA2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89" y="673084"/>
            <a:ext cx="65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-apple-system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1CCA6-1BD9-E52F-23A3-58BAACB48CC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75" t="23066" r="74200" b="55067"/>
          <a:stretch/>
        </p:blipFill>
        <p:spPr>
          <a:xfrm>
            <a:off x="4243922" y="1810512"/>
            <a:ext cx="7698142" cy="36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57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AA20-608C-4737-B926-56858E7E7E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682" y="2312924"/>
            <a:ext cx="6876288" cy="558800"/>
          </a:xfrm>
        </p:spPr>
        <p:txBody>
          <a:bodyPr tIns="0" bIns="0">
            <a:noAutofit/>
          </a:bodyPr>
          <a:lstStyle/>
          <a:p>
            <a:pPr marL="0" indent="0" algn="l">
              <a:buNone/>
            </a:pPr>
            <a:r>
              <a:rPr lang="en-US" sz="3600" b="0" i="0" dirty="0">
                <a:solidFill>
                  <a:srgbClr val="24292F"/>
                </a:solidFill>
                <a:effectLst/>
                <a:latin typeface="Algerian" panose="04020705040A02060702" pitchFamily="82" charset="0"/>
              </a:rPr>
              <a:t>Python - Format - Strings</a:t>
            </a:r>
          </a:p>
          <a:p>
            <a:pPr marL="0" indent="0">
              <a:buNone/>
            </a:pPr>
            <a:br>
              <a:rPr lang="en-US" sz="3600" b="0" i="0" dirty="0">
                <a:solidFill>
                  <a:srgbClr val="24292F"/>
                </a:solidFill>
                <a:effectLst/>
                <a:latin typeface="Algerian" panose="04020705040A02060702" pitchFamily="82" charset="0"/>
              </a:rPr>
            </a:br>
            <a:endParaRPr lang="en-US" sz="3600" dirty="0">
              <a:latin typeface="Algerian" panose="04020705040A02060702" pitchFamily="82" charset="0"/>
            </a:endParaRPr>
          </a:p>
        </p:txBody>
      </p:sp>
      <p:pic>
        <p:nvPicPr>
          <p:cNvPr id="4" name="Picture Placeholder 29" descr="Color swatch fuchsia pink">
            <a:extLst>
              <a:ext uri="{FF2B5EF4-FFF2-40B4-BE49-F238E27FC236}">
                <a16:creationId xmlns:a16="http://schemas.microsoft.com/office/drawing/2014/main" id="{A5A04F1C-B17E-B237-95AC-B0F572286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" r="105" b="56882"/>
          <a:stretch/>
        </p:blipFill>
        <p:spPr>
          <a:xfrm rot="16200000">
            <a:off x="8135114" y="3142490"/>
            <a:ext cx="6858000" cy="573020"/>
          </a:xfrm>
          <a:prstGeom prst="rect">
            <a:avLst/>
          </a:prstGeom>
        </p:spPr>
      </p:pic>
      <p:pic>
        <p:nvPicPr>
          <p:cNvPr id="5" name="Picture Placeholder 29" descr="Color swatch fuchsia pink">
            <a:extLst>
              <a:ext uri="{FF2B5EF4-FFF2-40B4-BE49-F238E27FC236}">
                <a16:creationId xmlns:a16="http://schemas.microsoft.com/office/drawing/2014/main" id="{029882E8-726B-8827-38DC-778C69845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" r="105" b="56882"/>
          <a:stretch/>
        </p:blipFill>
        <p:spPr>
          <a:xfrm rot="16200000">
            <a:off x="7836918" y="3783078"/>
            <a:ext cx="5576824" cy="573020"/>
          </a:xfrm>
          <a:prstGeom prst="rect">
            <a:avLst/>
          </a:prstGeom>
        </p:spPr>
      </p:pic>
      <p:pic>
        <p:nvPicPr>
          <p:cNvPr id="7" name="Picture Placeholder 25" descr="Color swatch iced coffee">
            <a:extLst>
              <a:ext uri="{FF2B5EF4-FFF2-40B4-BE49-F238E27FC236}">
                <a16:creationId xmlns:a16="http://schemas.microsoft.com/office/drawing/2014/main" id="{63581A38-B906-F40A-FFA0-EB9643A85F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52" r="52" b="47083"/>
          <a:stretch/>
        </p:blipFill>
        <p:spPr>
          <a:xfrm>
            <a:off x="2442210" y="767080"/>
            <a:ext cx="1499616" cy="1161288"/>
          </a:xfrm>
        </p:spPr>
      </p:pic>
      <p:pic>
        <p:nvPicPr>
          <p:cNvPr id="8" name="Picture Placeholder 25" descr="Color swatch iced coffee">
            <a:extLst>
              <a:ext uri="{FF2B5EF4-FFF2-40B4-BE49-F238E27FC236}">
                <a16:creationId xmlns:a16="http://schemas.microsoft.com/office/drawing/2014/main" id="{483C5F0F-C5B0-8A3F-7CF3-B85E47818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" r="52" b="47083"/>
          <a:stretch/>
        </p:blipFill>
        <p:spPr>
          <a:xfrm>
            <a:off x="530352" y="767080"/>
            <a:ext cx="1499616" cy="1161288"/>
          </a:xfrm>
          <a:prstGeom prst="roundRect">
            <a:avLst>
              <a:gd name="adj" fmla="val 2543"/>
            </a:avLst>
          </a:prstGeom>
        </p:spPr>
      </p:pic>
      <p:pic>
        <p:nvPicPr>
          <p:cNvPr id="9" name="Picture Placeholder 25" descr="Color swatch iced coffee">
            <a:extLst>
              <a:ext uri="{FF2B5EF4-FFF2-40B4-BE49-F238E27FC236}">
                <a16:creationId xmlns:a16="http://schemas.microsoft.com/office/drawing/2014/main" id="{AE88FE00-1B11-40FF-4C68-8AAFE71FD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" r="52" b="47083"/>
          <a:stretch/>
        </p:blipFill>
        <p:spPr>
          <a:xfrm>
            <a:off x="6310888" y="767080"/>
            <a:ext cx="1499616" cy="1161288"/>
          </a:xfrm>
          <a:prstGeom prst="roundRect">
            <a:avLst>
              <a:gd name="adj" fmla="val 2543"/>
            </a:avLst>
          </a:prstGeom>
        </p:spPr>
      </p:pic>
      <p:pic>
        <p:nvPicPr>
          <p:cNvPr id="10" name="Picture Placeholder 25" descr="Color swatch iced coffee">
            <a:extLst>
              <a:ext uri="{FF2B5EF4-FFF2-40B4-BE49-F238E27FC236}">
                <a16:creationId xmlns:a16="http://schemas.microsoft.com/office/drawing/2014/main" id="{2365FE22-8F6C-00FF-EDC2-8700ECD541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" r="52" b="47083"/>
          <a:stretch/>
        </p:blipFill>
        <p:spPr>
          <a:xfrm>
            <a:off x="8382002" y="767080"/>
            <a:ext cx="1499616" cy="1161288"/>
          </a:xfrm>
          <a:prstGeom prst="roundRect">
            <a:avLst>
              <a:gd name="adj" fmla="val 2543"/>
            </a:avLst>
          </a:prstGeom>
        </p:spPr>
      </p:pic>
      <p:pic>
        <p:nvPicPr>
          <p:cNvPr id="11" name="Picture Placeholder 25" descr="Color swatch iced coffee">
            <a:extLst>
              <a:ext uri="{FF2B5EF4-FFF2-40B4-BE49-F238E27FC236}">
                <a16:creationId xmlns:a16="http://schemas.microsoft.com/office/drawing/2014/main" id="{612CA01E-EBA0-247E-2FE5-A44216429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" r="52" b="47083"/>
          <a:stretch/>
        </p:blipFill>
        <p:spPr>
          <a:xfrm>
            <a:off x="4399028" y="767080"/>
            <a:ext cx="1499616" cy="1161288"/>
          </a:xfrm>
          <a:prstGeom prst="roundRect">
            <a:avLst>
              <a:gd name="adj" fmla="val 2543"/>
            </a:avLst>
          </a:prstGeom>
        </p:spPr>
      </p:pic>
      <p:pic>
        <p:nvPicPr>
          <p:cNvPr id="12" name="Picture Placeholder 25" descr="Color swatch iced coffee">
            <a:extLst>
              <a:ext uri="{FF2B5EF4-FFF2-40B4-BE49-F238E27FC236}">
                <a16:creationId xmlns:a16="http://schemas.microsoft.com/office/drawing/2014/main" id="{AC5BFF53-4DCA-BD1A-43D6-0E1785BBC3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4" t="-601" r="888" b="66481"/>
          <a:stretch/>
        </p:blipFill>
        <p:spPr>
          <a:xfrm>
            <a:off x="-108964" y="1151636"/>
            <a:ext cx="12300964" cy="392175"/>
          </a:xfrm>
          <a:prstGeom prst="roundRect">
            <a:avLst>
              <a:gd name="adj" fmla="val 2543"/>
            </a:avLst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67EB43-6EE7-40DF-9EF5-621CA82AC1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0" t="22511" r="52925" b="39200"/>
          <a:stretch/>
        </p:blipFill>
        <p:spPr>
          <a:xfrm>
            <a:off x="1648200" y="2871724"/>
            <a:ext cx="7660392" cy="36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3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3" y="3657600"/>
            <a:ext cx="3957828" cy="1764792"/>
          </a:xfrm>
        </p:spPr>
        <p:txBody>
          <a:bodyPr anchor="b" anchorCtr="0">
            <a:noAutofit/>
          </a:bodyPr>
          <a:lstStyle/>
          <a:p>
            <a:pPr algn="l"/>
            <a:r>
              <a:rPr lang="en-US" sz="3600" b="0" i="0" dirty="0">
                <a:solidFill>
                  <a:srgbClr val="24292F"/>
                </a:solidFill>
                <a:effectLst/>
                <a:latin typeface="Algerian" panose="04020705040A02060702" pitchFamily="82" charset="0"/>
              </a:rPr>
              <a:t>String Methods</a:t>
            </a:r>
            <a:b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</a:br>
            <a:b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sz="2000" dirty="0"/>
          </a:p>
        </p:txBody>
      </p:sp>
      <p:pic>
        <p:nvPicPr>
          <p:cNvPr id="46" name="Picture Placeholder 45" descr="Color swatch greenbrier">
            <a:extLst>
              <a:ext uri="{FF2B5EF4-FFF2-40B4-BE49-F238E27FC236}">
                <a16:creationId xmlns:a16="http://schemas.microsoft.com/office/drawing/2014/main" id="{9C63DD83-083A-4E50-AA2A-C423EACA65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170431"/>
            <a:ext cx="1499616" cy="2487169"/>
          </a:xfrm>
        </p:spPr>
      </p:pic>
      <p:pic>
        <p:nvPicPr>
          <p:cNvPr id="48" name="Picture Placeholder 47" descr="Color swatch foliage">
            <a:extLst>
              <a:ext uri="{FF2B5EF4-FFF2-40B4-BE49-F238E27FC236}">
                <a16:creationId xmlns:a16="http://schemas.microsoft.com/office/drawing/2014/main" id="{DA6BC49B-D8CD-4DDE-ACAA-16579353B0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170430"/>
            <a:ext cx="1499616" cy="2487170"/>
          </a:xfrm>
        </p:spPr>
      </p:pic>
      <p:pic>
        <p:nvPicPr>
          <p:cNvPr id="50" name="Picture Placeholder 49" descr="Color swatch treetop">
            <a:extLst>
              <a:ext uri="{FF2B5EF4-FFF2-40B4-BE49-F238E27FC236}">
                <a16:creationId xmlns:a16="http://schemas.microsoft.com/office/drawing/2014/main" id="{167C13AC-E4E0-4CB7-AB6B-4E6885C93A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2" r="52"/>
          <a:stretch/>
        </p:blipFill>
        <p:spPr>
          <a:xfrm>
            <a:off x="8174736" y="1170430"/>
            <a:ext cx="1499616" cy="2487170"/>
          </a:xfrm>
        </p:spPr>
      </p:pic>
      <p:pic>
        <p:nvPicPr>
          <p:cNvPr id="52" name="Picture Placeholder 51" descr="Color swatch celery">
            <a:extLst>
              <a:ext uri="{FF2B5EF4-FFF2-40B4-BE49-F238E27FC236}">
                <a16:creationId xmlns:a16="http://schemas.microsoft.com/office/drawing/2014/main" id="{24C85A61-F9D6-4347-BFDD-6B8F0450BC6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170430"/>
            <a:ext cx="1499616" cy="2487170"/>
          </a:xfrm>
        </p:spPr>
      </p:pic>
      <p:pic>
        <p:nvPicPr>
          <p:cNvPr id="54" name="Picture Placeholder 53" descr="Color swatch chai tea">
            <a:extLst>
              <a:ext uri="{FF2B5EF4-FFF2-40B4-BE49-F238E27FC236}">
                <a16:creationId xmlns:a16="http://schemas.microsoft.com/office/drawing/2014/main" id="{DC78F0D5-25AF-47C4-A483-BDC98D5FC7A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 rot="10800000">
            <a:off x="4279392" y="4087368"/>
            <a:ext cx="1499616" cy="2487168"/>
          </a:xfrm>
        </p:spPr>
      </p:pic>
      <p:pic>
        <p:nvPicPr>
          <p:cNvPr id="56" name="Picture Placeholder 55" descr="Color swatch dewberry">
            <a:extLst>
              <a:ext uri="{FF2B5EF4-FFF2-40B4-BE49-F238E27FC236}">
                <a16:creationId xmlns:a16="http://schemas.microsoft.com/office/drawing/2014/main" id="{22E96B7C-DD7B-455F-998A-444143B3F67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 rot="10800000">
            <a:off x="6227064" y="4087367"/>
            <a:ext cx="1499616" cy="2487169"/>
          </a:xfrm>
        </p:spPr>
      </p:pic>
      <p:pic>
        <p:nvPicPr>
          <p:cNvPr id="58" name="Picture Placeholder 57" descr="Color swatch very peri">
            <a:extLst>
              <a:ext uri="{FF2B5EF4-FFF2-40B4-BE49-F238E27FC236}">
                <a16:creationId xmlns:a16="http://schemas.microsoft.com/office/drawing/2014/main" id="{67E5FD99-94C2-4405-934F-3CC1F81AFC9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 rot="10800000">
            <a:off x="8174736" y="4087367"/>
            <a:ext cx="1499616" cy="2487169"/>
          </a:xfrm>
        </p:spPr>
      </p:pic>
      <p:pic>
        <p:nvPicPr>
          <p:cNvPr id="60" name="Picture Placeholder 59" descr="Color swatch eggshell blue">
            <a:extLst>
              <a:ext uri="{FF2B5EF4-FFF2-40B4-BE49-F238E27FC236}">
                <a16:creationId xmlns:a16="http://schemas.microsoft.com/office/drawing/2014/main" id="{6EC317D2-257D-4F75-B14B-4914AB28768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52" r="52"/>
          <a:stretch/>
        </p:blipFill>
        <p:spPr>
          <a:xfrm rot="10800000">
            <a:off x="10122408" y="4087367"/>
            <a:ext cx="1499616" cy="248716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8AE9F8-77E3-C0EC-C297-ABE12E87EA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51" t="22400" r="62887" b="34133"/>
          <a:stretch/>
        </p:blipFill>
        <p:spPr>
          <a:xfrm>
            <a:off x="4279391" y="1961388"/>
            <a:ext cx="7912609" cy="382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0624" y="1051560"/>
            <a:ext cx="6556248" cy="1005840"/>
          </a:xfrm>
        </p:spPr>
        <p:txBody>
          <a:bodyPr/>
          <a:lstStyle/>
          <a:p>
            <a:pPr algn="l"/>
            <a:r>
              <a:rPr lang="en-US" sz="3600" b="0" i="0" dirty="0">
                <a:solidFill>
                  <a:srgbClr val="24292F"/>
                </a:solidFill>
                <a:effectLst/>
                <a:latin typeface="Broadway" panose="04040905080B02020502" pitchFamily="82" charset="0"/>
              </a:rPr>
              <a:t>MY PROFILE</a:t>
            </a:r>
            <a:endParaRPr lang="en-US" sz="3600" dirty="0">
              <a:latin typeface="Broadway" panose="04040905080B02020502" pitchFamily="82" charset="0"/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919D5B8-0099-9166-C943-E468404529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6107" r="26107"/>
          <a:stretch>
            <a:fillRect/>
          </a:stretch>
        </p:blipFill>
        <p:spPr>
          <a:xfrm>
            <a:off x="6885432" y="840071"/>
            <a:ext cx="4654296" cy="5469289"/>
          </a:xfrm>
        </p:spPr>
      </p:pic>
      <p:pic>
        <p:nvPicPr>
          <p:cNvPr id="11266" name="Picture 2" descr="🤍">
            <a:extLst>
              <a:ext uri="{FF2B5EF4-FFF2-40B4-BE49-F238E27FC236}">
                <a16:creationId xmlns:a16="http://schemas.microsoft.com/office/drawing/2014/main" id="{1D4192D7-0071-F9F8-792B-FDE6BA723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-220663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0A534D56-CBFF-270F-F022-150E7E493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272" y="2456795"/>
            <a:ext cx="5696712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solidFill>
                <a:srgbClr val="1C1E21"/>
              </a:solidFill>
              <a:latin typeface="Britannic Bold" panose="020B0903060703020204" pitchFamily="34" charset="0"/>
              <a:cs typeface="Segoe UI Historic" panose="020B0502040204020203" pitchFamily="34" charset="0"/>
            </a:endParaRPr>
          </a:p>
          <a:p>
            <a:r>
              <a:rPr lang="en-US" sz="2400" b="1" dirty="0">
                <a:latin typeface="Britannic Bold" panose="020B0903060703020204" pitchFamily="34" charset="0"/>
              </a:rPr>
              <a:t>CHINESE NAME: </a:t>
            </a:r>
            <a:r>
              <a:rPr lang="ja-JP" altLang="en-US" sz="2400" b="1" dirty="0">
                <a:latin typeface="Britannic Bold" panose="020B0903060703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1C1E21"/>
                </a:solidFill>
                <a:effectLst/>
                <a:latin typeface="Britannic Bold" panose="020B0903060703020204" pitchFamily="34" charset="0"/>
                <a:cs typeface="Segoe UI Historic" panose="020B0502040204020203" pitchFamily="34" charset="0"/>
              </a:rPr>
              <a:t>安希佐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Britannic Bold" panose="020B0903060703020204" pitchFamily="34" charset="0"/>
                <a:cs typeface="Segoe UI Historic" panose="020B0502040204020203" pitchFamily="34" charset="0"/>
              </a:rPr>
              <a:t> </a:t>
            </a:r>
            <a:endParaRPr lang="en-US" altLang="ja-JP" sz="2400" b="1" dirty="0">
              <a:latin typeface="Britannic Bold" panose="020B0903060703020204" pitchFamily="34" charset="0"/>
            </a:endParaRPr>
          </a:p>
          <a:p>
            <a:r>
              <a:rPr lang="en-US" sz="2400" b="1" dirty="0">
                <a:latin typeface="Britannic Bold" panose="020B0903060703020204" pitchFamily="34" charset="0"/>
              </a:rPr>
              <a:t>STUDENT ID: 4110E229</a:t>
            </a:r>
          </a:p>
          <a:p>
            <a:r>
              <a:rPr lang="en-US" sz="2400" b="1" dirty="0">
                <a:latin typeface="Britannic Bold" panose="020B0903060703020204" pitchFamily="34" charset="0"/>
              </a:rPr>
              <a:t>ENGLISH NAME: Angela Mae E. Pologon</a:t>
            </a:r>
          </a:p>
          <a:p>
            <a:r>
              <a:rPr lang="en-US" sz="2400" b="1" dirty="0">
                <a:latin typeface="Britannic Bold" panose="020B0903060703020204" pitchFamily="34" charset="0"/>
              </a:rPr>
              <a:t>NICKNAME: Gela</a:t>
            </a:r>
          </a:p>
          <a:p>
            <a:r>
              <a:rPr lang="en-US" sz="2400" b="1" dirty="0">
                <a:latin typeface="Britannic Bold" panose="020B0903060703020204" pitchFamily="34" charset="0"/>
              </a:rPr>
              <a:t>Email: angelamae.pologon@gmail.com</a:t>
            </a:r>
          </a:p>
          <a:p>
            <a:r>
              <a:rPr lang="en-US" sz="2400" b="1" dirty="0">
                <a:latin typeface="Britannic Bold" panose="020B0903060703020204" pitchFamily="34" charset="0"/>
              </a:rPr>
              <a:t>GITHUB: </a:t>
            </a:r>
            <a:r>
              <a:rPr lang="en-US" sz="2400" dirty="0">
                <a:latin typeface="Britannic Bold" panose="020B0903060703020204" pitchFamily="34" charset="0"/>
              </a:rPr>
              <a:t>https://github.com/Gela21</a:t>
            </a:r>
            <a:endParaRPr lang="en-PH" sz="1600" dirty="0">
              <a:latin typeface="Britannic Bold" panose="020B09030607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1C1E21"/>
              </a:solidFill>
              <a:effectLst/>
              <a:latin typeface="Britannic Bold" panose="020B0903060703020204" pitchFamily="34" charset="0"/>
              <a:cs typeface="Segoe UI Historic" panose="020B0502040204020203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Britannic Bold" panose="020B0903060703020204" pitchFamily="34" charset="0"/>
                <a:cs typeface="Segoe UI Historic" panose="020B0502040204020203" pitchFamily="34" charset="0"/>
              </a:rPr>
              <a:t>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Britannic Bold" panose="020B0903060703020204" pitchFamily="34" charset="0"/>
                <a:cs typeface="Segoe UI Historic" panose="020B0502040204020203" pitchFamily="34" charset="0"/>
              </a:rPr>
              <a:t>      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ritannic Bold" panose="020B09030607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Britannic Bold" panose="020B0903060703020204" pitchFamily="34" charset="0"/>
                <a:cs typeface="Segoe UI Historic" panose="020B0502040204020203" pitchFamily="34" charset="0"/>
              </a:rPr>
            </a:b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ritannic Bold" panose="020B0903060703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99CAAB6-C6D8-6DEA-24E0-4434851C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904" y="5221224"/>
            <a:ext cx="6581554" cy="1371600"/>
          </a:xfrm>
        </p:spPr>
        <p:txBody>
          <a:bodyPr anchor="ctr" anchorCtr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24292F"/>
                </a:solidFill>
                <a:latin typeface="Algerian" panose="04020705040A02060702" pitchFamily="82" charset="0"/>
              </a:rPr>
              <a:t>THANK YOU!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rgbClr val="24292F"/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280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90" y="1115568"/>
            <a:ext cx="11174819" cy="1800623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Algerian" panose="04020705040A02060702" pitchFamily="82" charset="0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4872" y="3127249"/>
            <a:ext cx="7086600" cy="360273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latin typeface="Algerian" panose="04020705040A02060702" pitchFamily="82" charset="0"/>
                <a:cs typeface="Arial" pitchFamily="34" charset="0"/>
              </a:rPr>
              <a:t> Python Strings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latin typeface="Algerian" panose="04020705040A02060702" pitchFamily="82" charset="0"/>
                <a:cs typeface="Arial" pitchFamily="34" charset="0"/>
              </a:rPr>
              <a:t> Slicing Strings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latin typeface="Algerian" panose="04020705040A02060702" pitchFamily="82" charset="0"/>
                <a:cs typeface="Arial" pitchFamily="34" charset="0"/>
              </a:rPr>
              <a:t> Modify Strings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latin typeface="Algerian" panose="04020705040A02060702" pitchFamily="82" charset="0"/>
                <a:cs typeface="Arial" pitchFamily="34" charset="0"/>
              </a:rPr>
              <a:t> Concatenate Strings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latin typeface="Algerian" panose="04020705040A02060702" pitchFamily="82" charset="0"/>
                <a:cs typeface="Arial" pitchFamily="34" charset="0"/>
              </a:rPr>
              <a:t> Format Strings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latin typeface="Algerian" panose="04020705040A02060702" pitchFamily="82" charset="0"/>
                <a:cs typeface="Arial" pitchFamily="34" charset="0"/>
              </a:rPr>
              <a:t> String Methods</a:t>
            </a:r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77" y="1124918"/>
            <a:ext cx="3619501" cy="320933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Strings in Python are arrays of bytes. REPRESENTING UNICODE CHARACTERS</a:t>
            </a:r>
          </a:p>
        </p:txBody>
      </p:sp>
      <p:pic>
        <p:nvPicPr>
          <p:cNvPr id="16" name="Picture Placeholder 15" descr="Color swatch burnished lilac">
            <a:extLst>
              <a:ext uri="{FF2B5EF4-FFF2-40B4-BE49-F238E27FC236}">
                <a16:creationId xmlns:a16="http://schemas.microsoft.com/office/drawing/2014/main" id="{06C418C8-E4DE-443D-B15E-21726F9C39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900" y="1463675"/>
            <a:ext cx="1498600" cy="2193925"/>
          </a:xfrm>
        </p:spPr>
      </p:pic>
      <p:pic>
        <p:nvPicPr>
          <p:cNvPr id="19" name="Picture Placeholder 18" descr="Color swatch lotus">
            <a:extLst>
              <a:ext uri="{FF2B5EF4-FFF2-40B4-BE49-F238E27FC236}">
                <a16:creationId xmlns:a16="http://schemas.microsoft.com/office/drawing/2014/main" id="{FC598C8E-741E-4163-8963-6732DA270C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21" name="Picture Placeholder 20" descr="Color swatch muted clay">
            <a:extLst>
              <a:ext uri="{FF2B5EF4-FFF2-40B4-BE49-F238E27FC236}">
                <a16:creationId xmlns:a16="http://schemas.microsoft.com/office/drawing/2014/main" id="{0ADDB0E7-631D-426A-9C78-9809C437D02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2" r="52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23" name="Picture Placeholder 22" descr="Color swatch dried moss">
            <a:extLst>
              <a:ext uri="{FF2B5EF4-FFF2-40B4-BE49-F238E27FC236}">
                <a16:creationId xmlns:a16="http://schemas.microsoft.com/office/drawing/2014/main" id="{18BD0AE2-C2A1-48BC-A9AA-091D1B136EC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257" r="257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25" name="Picture Placeholder 24" descr="Color swatch very peri">
            <a:extLst>
              <a:ext uri="{FF2B5EF4-FFF2-40B4-BE49-F238E27FC236}">
                <a16:creationId xmlns:a16="http://schemas.microsoft.com/office/drawing/2014/main" id="{ECA4A7D6-54B1-4F53-A806-BFCE9620310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 rot="10800000">
            <a:off x="4279392" y="4087368"/>
            <a:ext cx="1499616" cy="2194560"/>
          </a:xfrm>
        </p:spPr>
      </p:pic>
      <p:pic>
        <p:nvPicPr>
          <p:cNvPr id="27" name="Picture Placeholder 26" descr="Color swatch granite green">
            <a:extLst>
              <a:ext uri="{FF2B5EF4-FFF2-40B4-BE49-F238E27FC236}">
                <a16:creationId xmlns:a16="http://schemas.microsoft.com/office/drawing/2014/main" id="{B032D337-92A4-4062-B569-4A8E78D2DD7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 rot="10800000">
            <a:off x="6227064" y="4087368"/>
            <a:ext cx="1499616" cy="2194560"/>
          </a:xfrm>
        </p:spPr>
      </p:pic>
      <p:pic>
        <p:nvPicPr>
          <p:cNvPr id="30" name="Picture Placeholder 29" descr="Color swatch hawthorn rose">
            <a:extLst>
              <a:ext uri="{FF2B5EF4-FFF2-40B4-BE49-F238E27FC236}">
                <a16:creationId xmlns:a16="http://schemas.microsoft.com/office/drawing/2014/main" id="{52B762D2-C8CC-477D-87FA-F34749DA105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257" r="257"/>
          <a:stretch/>
        </p:blipFill>
        <p:spPr>
          <a:xfrm rot="10800000">
            <a:off x="8174736" y="4087368"/>
            <a:ext cx="1499616" cy="2194560"/>
          </a:xfrm>
        </p:spPr>
      </p:pic>
      <p:pic>
        <p:nvPicPr>
          <p:cNvPr id="32" name="Picture Placeholder 31" descr="Color swatch elderberry">
            <a:extLst>
              <a:ext uri="{FF2B5EF4-FFF2-40B4-BE49-F238E27FC236}">
                <a16:creationId xmlns:a16="http://schemas.microsoft.com/office/drawing/2014/main" id="{4C52D5C4-B717-4DE1-ABCD-BC8CF65800E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52" r="52"/>
          <a:stretch/>
        </p:blipFill>
        <p:spPr>
          <a:xfrm rot="10800000">
            <a:off x="10122408" y="4087368"/>
            <a:ext cx="1499616" cy="219456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2CCD0C-9DF2-8E01-5203-67193E3837E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750" t="23600" r="64900" b="56534"/>
          <a:stretch/>
        </p:blipFill>
        <p:spPr>
          <a:xfrm>
            <a:off x="3718388" y="1856438"/>
            <a:ext cx="8016584" cy="44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063240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4292F"/>
                </a:solidFill>
                <a:effectLst/>
                <a:latin typeface="Algerian" panose="04020705040A02060702" pitchFamily="82" charset="0"/>
              </a:rPr>
              <a:t>Strings are Arrays ==&gt;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Algerian" panose="04020705040A02060702" pitchFamily="82" charset="0"/>
              </a:rPr>
              <a:t>acces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Algerian" panose="04020705040A02060702" pitchFamily="82" charset="0"/>
              </a:rPr>
              <a:t> the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Algerian" panose="04020705040A02060702" pitchFamily="82" charset="0"/>
              </a:rPr>
              <a:t>elemet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Algerian" panose="04020705040A02060702" pitchFamily="82" charset="0"/>
              </a:rPr>
              <a:t> of arrays</a:t>
            </a:r>
            <a:br>
              <a:rPr lang="en-US" sz="2400" b="0" i="0" dirty="0">
                <a:solidFill>
                  <a:srgbClr val="24292F"/>
                </a:solidFill>
                <a:effectLst/>
                <a:latin typeface="Algerian" panose="04020705040A02060702" pitchFamily="82" charset="0"/>
              </a:rPr>
            </a:br>
            <a:endParaRPr lang="en-US" sz="2400" b="0" i="0" dirty="0">
              <a:solidFill>
                <a:srgbClr val="24292F"/>
              </a:solidFill>
              <a:effectLst/>
              <a:latin typeface="Algerian" panose="04020705040A02060702" pitchFamily="8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4292F"/>
                </a:solidFill>
                <a:effectLst/>
                <a:latin typeface="Algerian" panose="04020705040A02060702" pitchFamily="82" charset="0"/>
              </a:rPr>
              <a:t>Python does not have a character data type, a single character is simply a string with a length of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57E224D-43B1-2AEB-C879-B91E4918B40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2937" t="21333" r="71114" b="55467"/>
          <a:stretch/>
        </p:blipFill>
        <p:spPr>
          <a:xfrm>
            <a:off x="5128365" y="1399032"/>
            <a:ext cx="6873135" cy="4151376"/>
          </a:xfrm>
        </p:spPr>
      </p:pic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70430"/>
            <a:ext cx="3619501" cy="4251962"/>
          </a:xfrm>
        </p:spPr>
        <p:txBody>
          <a:bodyPr anchor="b" anchorCtr="0">
            <a:normAutofit/>
          </a:bodyPr>
          <a:lstStyle/>
          <a:p>
            <a:pPr algn="l"/>
            <a:r>
              <a:rPr lang="en-US" sz="4800" b="0" i="0" dirty="0">
                <a:solidFill>
                  <a:srgbClr val="24292F"/>
                </a:solidFill>
                <a:effectLst/>
                <a:latin typeface="Algerian" panose="04020705040A02060702" pitchFamily="82" charset="0"/>
              </a:rPr>
              <a:t>Looping Through a String</a:t>
            </a:r>
            <a:br>
              <a:rPr lang="en-US" sz="4400" b="0" i="0" dirty="0">
                <a:solidFill>
                  <a:srgbClr val="24292F"/>
                </a:solidFill>
                <a:effectLst/>
                <a:latin typeface="Algerian" panose="04020705040A02060702" pitchFamily="82" charset="0"/>
              </a:rPr>
            </a:br>
            <a:br>
              <a:rPr lang="en-US" sz="4400" b="0" i="0" dirty="0">
                <a:solidFill>
                  <a:srgbClr val="24292F"/>
                </a:solidFill>
                <a:effectLst/>
                <a:latin typeface="Algerian" panose="04020705040A02060702" pitchFamily="82" charset="0"/>
              </a:rPr>
            </a:br>
            <a:endParaRPr lang="en-US" sz="4400" dirty="0">
              <a:latin typeface="Algerian" panose="04020705040A02060702" pitchFamily="82" charset="0"/>
            </a:endParaRPr>
          </a:p>
        </p:txBody>
      </p:sp>
      <p:pic>
        <p:nvPicPr>
          <p:cNvPr id="46" name="Picture Placeholder 45" descr="Color swatch greenbrier">
            <a:extLst>
              <a:ext uri="{FF2B5EF4-FFF2-40B4-BE49-F238E27FC236}">
                <a16:creationId xmlns:a16="http://schemas.microsoft.com/office/drawing/2014/main" id="{9C63DD83-083A-4E50-AA2A-C423EACA65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170431"/>
            <a:ext cx="1499616" cy="2487169"/>
          </a:xfrm>
        </p:spPr>
      </p:pic>
      <p:pic>
        <p:nvPicPr>
          <p:cNvPr id="48" name="Picture Placeholder 47" descr="Color swatch foliage">
            <a:extLst>
              <a:ext uri="{FF2B5EF4-FFF2-40B4-BE49-F238E27FC236}">
                <a16:creationId xmlns:a16="http://schemas.microsoft.com/office/drawing/2014/main" id="{DA6BC49B-D8CD-4DDE-ACAA-16579353B0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170430"/>
            <a:ext cx="1499616" cy="2487170"/>
          </a:xfrm>
        </p:spPr>
      </p:pic>
      <p:pic>
        <p:nvPicPr>
          <p:cNvPr id="50" name="Picture Placeholder 49" descr="Color swatch treetop">
            <a:extLst>
              <a:ext uri="{FF2B5EF4-FFF2-40B4-BE49-F238E27FC236}">
                <a16:creationId xmlns:a16="http://schemas.microsoft.com/office/drawing/2014/main" id="{167C13AC-E4E0-4CB7-AB6B-4E6885C93A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2" r="52"/>
          <a:stretch/>
        </p:blipFill>
        <p:spPr>
          <a:xfrm>
            <a:off x="8174736" y="1170430"/>
            <a:ext cx="1499616" cy="2487170"/>
          </a:xfrm>
        </p:spPr>
      </p:pic>
      <p:pic>
        <p:nvPicPr>
          <p:cNvPr id="52" name="Picture Placeholder 51" descr="Color swatch celery">
            <a:extLst>
              <a:ext uri="{FF2B5EF4-FFF2-40B4-BE49-F238E27FC236}">
                <a16:creationId xmlns:a16="http://schemas.microsoft.com/office/drawing/2014/main" id="{24C85A61-F9D6-4347-BFDD-6B8F0450BC6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170430"/>
            <a:ext cx="1499616" cy="2487170"/>
          </a:xfrm>
        </p:spPr>
      </p:pic>
      <p:pic>
        <p:nvPicPr>
          <p:cNvPr id="54" name="Picture Placeholder 53" descr="Color swatch chai tea">
            <a:extLst>
              <a:ext uri="{FF2B5EF4-FFF2-40B4-BE49-F238E27FC236}">
                <a16:creationId xmlns:a16="http://schemas.microsoft.com/office/drawing/2014/main" id="{DC78F0D5-25AF-47C4-A483-BDC98D5FC7A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 rot="10800000">
            <a:off x="4279392" y="4087368"/>
            <a:ext cx="1499616" cy="2487168"/>
          </a:xfrm>
        </p:spPr>
      </p:pic>
      <p:pic>
        <p:nvPicPr>
          <p:cNvPr id="56" name="Picture Placeholder 55" descr="Color swatch dewberry">
            <a:extLst>
              <a:ext uri="{FF2B5EF4-FFF2-40B4-BE49-F238E27FC236}">
                <a16:creationId xmlns:a16="http://schemas.microsoft.com/office/drawing/2014/main" id="{22E96B7C-DD7B-455F-998A-444143B3F67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 rot="10800000">
            <a:off x="6227064" y="4087367"/>
            <a:ext cx="1499616" cy="2487169"/>
          </a:xfrm>
        </p:spPr>
      </p:pic>
      <p:pic>
        <p:nvPicPr>
          <p:cNvPr id="58" name="Picture Placeholder 57" descr="Color swatch very peri">
            <a:extLst>
              <a:ext uri="{FF2B5EF4-FFF2-40B4-BE49-F238E27FC236}">
                <a16:creationId xmlns:a16="http://schemas.microsoft.com/office/drawing/2014/main" id="{67E5FD99-94C2-4405-934F-3CC1F81AFC9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 rot="10800000">
            <a:off x="8174736" y="4087367"/>
            <a:ext cx="1499616" cy="2487169"/>
          </a:xfrm>
        </p:spPr>
      </p:pic>
      <p:pic>
        <p:nvPicPr>
          <p:cNvPr id="60" name="Picture Placeholder 59" descr="Color swatch eggshell blue">
            <a:extLst>
              <a:ext uri="{FF2B5EF4-FFF2-40B4-BE49-F238E27FC236}">
                <a16:creationId xmlns:a16="http://schemas.microsoft.com/office/drawing/2014/main" id="{6EC317D2-257D-4F75-B14B-4914AB28768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52" r="52"/>
          <a:stretch/>
        </p:blipFill>
        <p:spPr>
          <a:xfrm rot="10800000">
            <a:off x="10122408" y="4087367"/>
            <a:ext cx="1499616" cy="2487169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E88B0-2A1A-F0AA-4841-B8F0EFC3D55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75" t="25467" r="75250" b="52267"/>
          <a:stretch/>
        </p:blipFill>
        <p:spPr>
          <a:xfrm>
            <a:off x="4279390" y="1791474"/>
            <a:ext cx="7342634" cy="393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6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 descr="Close up of white flower on black background">
            <a:extLst>
              <a:ext uri="{FF2B5EF4-FFF2-40B4-BE49-F238E27FC236}">
                <a16:creationId xmlns:a16="http://schemas.microsoft.com/office/drawing/2014/main" id="{025F302E-F817-4901-88E0-088AAEB6D5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78" b="17178"/>
          <a:stretch/>
        </p:blipFill>
        <p:spPr>
          <a:xfrm>
            <a:off x="4708525" y="960438"/>
            <a:ext cx="6575425" cy="5075237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F158EC-32C1-EDEA-81CD-E57DEE0E5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4" t="25995" r="64526" b="61205"/>
          <a:stretch/>
        </p:blipFill>
        <p:spPr>
          <a:xfrm>
            <a:off x="4462272" y="822324"/>
            <a:ext cx="6948736" cy="5340732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7D1E59C9-A9CD-5CBD-B626-EA9BC9F269E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33128" y="584752"/>
            <a:ext cx="3519205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0" i="0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lgerian" panose="04020705040A02060702" pitchFamily="82" charset="0"/>
              </a:rPr>
              <a:t>String Length: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strike="noStrike" cap="none" normalizeH="0" baseline="0" dirty="0">
              <a:ln>
                <a:noFill/>
              </a:ln>
              <a:solidFill>
                <a:srgbClr val="24292F"/>
              </a:solidFill>
              <a:effectLst/>
              <a:latin typeface="Britannic Bold" panose="020B09030607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Britannic Bold" panose="020B0903060703020204" pitchFamily="34" charset="0"/>
              </a:rPr>
              <a:t>To get the length of a string, use the </a:t>
            </a:r>
            <a:r>
              <a:rPr kumimoji="0" lang="en-US" altLang="en-US" sz="2000" b="0" i="0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Britannic Bold" panose="020B0903060703020204" pitchFamily="34" charset="0"/>
              </a:rPr>
              <a:t>len</a:t>
            </a:r>
            <a:r>
              <a:rPr kumimoji="0" lang="en-US" altLang="en-US" sz="2000" b="0" i="0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Britannic Bold" panose="020B0903060703020204" pitchFamily="34" charset="0"/>
              </a:rPr>
              <a:t>()</a:t>
            </a:r>
            <a:r>
              <a:rPr kumimoji="0" lang="en-US" altLang="en-US" sz="3600" b="0" i="0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Britannic Bold" panose="020B0903060703020204" pitchFamily="34" charset="0"/>
              </a:rPr>
              <a:t>function</a:t>
            </a:r>
            <a:r>
              <a:rPr kumimoji="0" lang="en-US" altLang="en-US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ritannic Bold" panose="020B0903060703020204" pitchFamily="34" charset="0"/>
              </a:rPr>
              <a:t> </a:t>
            </a:r>
            <a:endParaRPr kumimoji="0" lang="en-US" altLang="en-US" sz="48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042416"/>
            <a:ext cx="6096000" cy="1993392"/>
          </a:xfrm>
          <a:solidFill>
            <a:schemeClr val="accent4"/>
          </a:solidFill>
        </p:spPr>
        <p:txBody>
          <a:bodyPr/>
          <a:lstStyle/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Broadway" panose="04040905080B02020502" pitchFamily="82" charset="0"/>
              </a:rPr>
              <a:t>QUIZ:</a:t>
            </a:r>
          </a:p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Broadway" panose="04040905080B02020502" pitchFamily="82" charset="0"/>
              </a:rPr>
              <a:t>tell me how many char appear in "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Broadway" panose="04040905080B02020502" pitchFamily="82" charset="0"/>
              </a:rPr>
              <a:t>dshdsjadhsjahdsjhdecwej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Broadway" panose="04040905080B02020502" pitchFamily="82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Broadway" panose="04040905080B02020502" pitchFamily="82" charset="0"/>
              </a:rPr>
              <a:t>dsaksdjl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Broadway" panose="04040905080B02020502" pitchFamily="82" charset="0"/>
              </a:rPr>
              <a:t>"</a:t>
            </a:r>
          </a:p>
          <a:p>
            <a:br>
              <a:rPr lang="en-US" sz="2400" b="0" i="0" dirty="0">
                <a:solidFill>
                  <a:srgbClr val="24292F"/>
                </a:solidFill>
                <a:effectLst/>
                <a:latin typeface="Broadway" panose="04040905080B02020502" pitchFamily="82" charset="0"/>
              </a:rPr>
            </a:br>
            <a:endParaRPr lang="en-US" sz="2400" dirty="0">
              <a:latin typeface="Broadway" panose="04040905080B02020502" pitchFamily="82" charset="0"/>
            </a:endParaRPr>
          </a:p>
        </p:txBody>
      </p:sp>
      <p:pic>
        <p:nvPicPr>
          <p:cNvPr id="7" name="Picture Placeholder 6" descr="Picture of a spiral staircase">
            <a:extLst>
              <a:ext uri="{FF2B5EF4-FFF2-40B4-BE49-F238E27FC236}">
                <a16:creationId xmlns:a16="http://schemas.microsoft.com/office/drawing/2014/main" id="{4176E307-8C2F-4787-9905-7583953AA81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/>
        </p:blipFill>
        <p:spPr>
          <a:xfrm>
            <a:off x="6997700" y="914400"/>
            <a:ext cx="4333875" cy="50927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BAAAF2-4BBF-46C7-7EBF-EDC5E4AF1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05" y="2935876"/>
            <a:ext cx="10007790" cy="319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olor swatch anthracite">
            <a:extLst>
              <a:ext uri="{FF2B5EF4-FFF2-40B4-BE49-F238E27FC236}">
                <a16:creationId xmlns:a16="http://schemas.microsoft.com/office/drawing/2014/main" id="{EDC2FB36-C4DF-4444-AF69-B20EBDC89A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463040"/>
            <a:ext cx="1499616" cy="2194560"/>
          </a:xfrm>
        </p:spPr>
      </p:pic>
      <p:pic>
        <p:nvPicPr>
          <p:cNvPr id="24" name="Picture Placeholder 23" descr="Color swatch volcanic glass">
            <a:extLst>
              <a:ext uri="{FF2B5EF4-FFF2-40B4-BE49-F238E27FC236}">
                <a16:creationId xmlns:a16="http://schemas.microsoft.com/office/drawing/2014/main" id="{0C2F4972-6121-487E-9184-B6DAD5BCAF7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30" name="Picture Placeholder 29" descr="Color swatch deep taupe">
            <a:extLst>
              <a:ext uri="{FF2B5EF4-FFF2-40B4-BE49-F238E27FC236}">
                <a16:creationId xmlns:a16="http://schemas.microsoft.com/office/drawing/2014/main" id="{9D9D875B-E5FC-426B-8884-22C87FA1F59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257" r="257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32" name="Picture Placeholder 31" descr="Color swatch plaza taupe">
            <a:extLst>
              <a:ext uri="{FF2B5EF4-FFF2-40B4-BE49-F238E27FC236}">
                <a16:creationId xmlns:a16="http://schemas.microsoft.com/office/drawing/2014/main" id="{30D4484E-E142-413F-9D0E-54E2AE148ED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34" name="Picture Placeholder 33" descr="Color swatch white sand">
            <a:extLst>
              <a:ext uri="{FF2B5EF4-FFF2-40B4-BE49-F238E27FC236}">
                <a16:creationId xmlns:a16="http://schemas.microsoft.com/office/drawing/2014/main" id="{DAE94DE2-B33F-4EB8-866A-F00647B91C1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36" name="Picture Placeholder 35" descr="Color swatch petrified oak">
            <a:extLst>
              <a:ext uri="{FF2B5EF4-FFF2-40B4-BE49-F238E27FC236}">
                <a16:creationId xmlns:a16="http://schemas.microsoft.com/office/drawing/2014/main" id="{7C30B3E2-6FCF-4BCC-B91A-633A92ECB85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38" name="Picture Placeholder 37" descr="Color swatch cloud dance">
            <a:extLst>
              <a:ext uri="{FF2B5EF4-FFF2-40B4-BE49-F238E27FC236}">
                <a16:creationId xmlns:a16="http://schemas.microsoft.com/office/drawing/2014/main" id="{543D04A7-69B1-4E48-915F-E47DB2E5C06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40" name="Picture Placeholder 39" descr="Color swatch very peri">
            <a:extLst>
              <a:ext uri="{FF2B5EF4-FFF2-40B4-BE49-F238E27FC236}">
                <a16:creationId xmlns:a16="http://schemas.microsoft.com/office/drawing/2014/main" id="{5F1FBBB4-ABD1-4D8A-97AD-95DE5241962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52" r="52"/>
          <a:stretch/>
        </p:blipFill>
        <p:spPr>
          <a:xfrm>
            <a:off x="10122408" y="4087368"/>
            <a:ext cx="1499616" cy="2194560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9DD6BA09-F194-6A0C-DF5B-1B0FCE9C0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26315" y="1603198"/>
            <a:ext cx="3673246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ritannic Bold" panose="020B09030607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Britannic Bold" panose="020B0903060703020204" pitchFamily="34" charset="0"/>
              </a:rPr>
              <a:t>Check String: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Britannic Bold" panose="020B090306070302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Britannic Bold" panose="020B0903060703020204" pitchFamily="34" charset="0"/>
              </a:rPr>
              <a:t>To check if a certain phrase or character is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Britannic Bold" panose="020B090306070302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Britannic Bold" panose="020B0903060703020204" pitchFamily="34" charset="0"/>
              </a:rPr>
              <a:t> present in a string, we can use the keyword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Britannic Bold" panose="020B0903060703020204" pitchFamily="34" charset="0"/>
              </a:rPr>
              <a:t>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Britannic Bold" panose="020B0903060703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Britannic Bold" panose="020B0903060703020204" pitchFamily="34" charset="0"/>
              </a:rPr>
              <a:t>keyword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Britannic Bold" panose="020B0903060703020204" pitchFamily="34" charset="0"/>
              </a:rPr>
              <a:t>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Britannic Bold" panose="020B0903060703020204" pitchFamily="34" charset="0"/>
              </a:rPr>
              <a:t> vs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Britannic Bold" panose="020B0903060703020204" pitchFamily="34" charset="0"/>
              </a:rPr>
              <a:t>if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4292F"/>
              </a:solidFill>
              <a:effectLst/>
              <a:latin typeface="Britannic Bold" panose="020B09030607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Britannic Bold" panose="020B0903060703020204" pitchFamily="34" charset="0"/>
              </a:rPr>
              <a:t>True or False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ritannic Bold" panose="020B09030607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9D364-EB4F-EC04-90FE-3D3303D9B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3245" y="2002537"/>
            <a:ext cx="7612441" cy="1792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484BC-B9C2-790F-3F51-DDA558044DD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616" r="2761"/>
          <a:stretch/>
        </p:blipFill>
        <p:spPr>
          <a:xfrm>
            <a:off x="4099561" y="4261106"/>
            <a:ext cx="7666124" cy="240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6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-117417"/>
            <a:ext cx="4273297" cy="2276856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lgerian" panose="04020705040A02060702" pitchFamily="82" charset="0"/>
              </a:rPr>
              <a:t>Negative indexing</a:t>
            </a:r>
          </a:p>
        </p:txBody>
      </p:sp>
      <p:pic>
        <p:nvPicPr>
          <p:cNvPr id="22" name="Picture Placeholder 21" descr="Color swatch tawny orange">
            <a:extLst>
              <a:ext uri="{FF2B5EF4-FFF2-40B4-BE49-F238E27FC236}">
                <a16:creationId xmlns:a16="http://schemas.microsoft.com/office/drawing/2014/main" id="{E90EFA49-87AA-420E-A193-C251608447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463040"/>
            <a:ext cx="1499616" cy="2194560"/>
          </a:xfrm>
        </p:spPr>
      </p:pic>
      <p:pic>
        <p:nvPicPr>
          <p:cNvPr id="24" name="Picture Placeholder 23" descr="Color swatch very peri">
            <a:extLst>
              <a:ext uri="{FF2B5EF4-FFF2-40B4-BE49-F238E27FC236}">
                <a16:creationId xmlns:a16="http://schemas.microsoft.com/office/drawing/2014/main" id="{385F869F-60E2-47C0-BAF7-5ADA904E37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26" name="Picture Placeholder 25" descr="Color swatch iced coffee">
            <a:extLst>
              <a:ext uri="{FF2B5EF4-FFF2-40B4-BE49-F238E27FC236}">
                <a16:creationId xmlns:a16="http://schemas.microsoft.com/office/drawing/2014/main" id="{500B9E95-A0B6-44ED-A5B9-1DE0AF493FA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2" r="52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28" name="Picture Placeholder 27" descr="Color swatch pink flambe">
            <a:extLst>
              <a:ext uri="{FF2B5EF4-FFF2-40B4-BE49-F238E27FC236}">
                <a16:creationId xmlns:a16="http://schemas.microsoft.com/office/drawing/2014/main" id="{6C08EE4B-CAD5-4A12-8042-F3968B07C47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30" name="Picture Placeholder 29" descr="Color swatch fuchsia pink">
            <a:extLst>
              <a:ext uri="{FF2B5EF4-FFF2-40B4-BE49-F238E27FC236}">
                <a16:creationId xmlns:a16="http://schemas.microsoft.com/office/drawing/2014/main" id="{87CFE92E-F489-4195-ABCD-D89E2663F9D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 rot="8780331">
            <a:off x="4279392" y="4087368"/>
            <a:ext cx="1499616" cy="2194560"/>
          </a:xfrm>
        </p:spPr>
      </p:pic>
      <p:pic>
        <p:nvPicPr>
          <p:cNvPr id="32" name="Picture Placeholder 31" descr="Color swatch paradise pink">
            <a:extLst>
              <a:ext uri="{FF2B5EF4-FFF2-40B4-BE49-F238E27FC236}">
                <a16:creationId xmlns:a16="http://schemas.microsoft.com/office/drawing/2014/main" id="{DD6340D8-6347-4F3C-B04F-6B0AFD6AD08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 rot="9096416">
            <a:off x="6227064" y="4087368"/>
            <a:ext cx="1499616" cy="2194560"/>
          </a:xfrm>
        </p:spPr>
      </p:pic>
      <p:pic>
        <p:nvPicPr>
          <p:cNvPr id="34" name="Picture Placeholder 33" descr="Color swatch cornsilk">
            <a:extLst>
              <a:ext uri="{FF2B5EF4-FFF2-40B4-BE49-F238E27FC236}">
                <a16:creationId xmlns:a16="http://schemas.microsoft.com/office/drawing/2014/main" id="{939A25C6-0BAB-4696-BEB2-EA80D9A5873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 rot="9064525">
            <a:off x="8174736" y="4087368"/>
            <a:ext cx="1499616" cy="2194560"/>
          </a:xfrm>
        </p:spPr>
      </p:pic>
      <p:pic>
        <p:nvPicPr>
          <p:cNvPr id="36" name="Picture Placeholder 35" descr="Color swatch tourmaline">
            <a:extLst>
              <a:ext uri="{FF2B5EF4-FFF2-40B4-BE49-F238E27FC236}">
                <a16:creationId xmlns:a16="http://schemas.microsoft.com/office/drawing/2014/main" id="{C9DE44EF-C424-4FDE-932C-92EAB598B2A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257" r="257"/>
          <a:stretch/>
        </p:blipFill>
        <p:spPr>
          <a:xfrm rot="8811098">
            <a:off x="10122408" y="4087368"/>
            <a:ext cx="1499616" cy="219456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E86B05-D528-8F90-868F-7FD8152D678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975" t="23733" r="64900" b="59600"/>
          <a:stretch/>
        </p:blipFill>
        <p:spPr>
          <a:xfrm>
            <a:off x="3851706" y="1592045"/>
            <a:ext cx="777031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32019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{25939363-EC94-4B15-AE50-6E6B230F93AE}tf78479028_win32</Template>
  <TotalTime>219</TotalTime>
  <Words>288</Words>
  <Application>Microsoft Office PowerPoint</Application>
  <PresentationFormat>Widescreen</PresentationFormat>
  <Paragraphs>60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Algerian</vt:lpstr>
      <vt:lpstr>-apple-system</vt:lpstr>
      <vt:lpstr>Arial</vt:lpstr>
      <vt:lpstr>Britannic Bold</vt:lpstr>
      <vt:lpstr>Broadway</vt:lpstr>
      <vt:lpstr>Calibri</vt:lpstr>
      <vt:lpstr>Segoe UI</vt:lpstr>
      <vt:lpstr>Segoe UI Light</vt:lpstr>
      <vt:lpstr>Wingdings</vt:lpstr>
      <vt:lpstr>Balancing Act</vt:lpstr>
      <vt:lpstr>Wellspring</vt:lpstr>
      <vt:lpstr>Star of the show</vt:lpstr>
      <vt:lpstr>Amusements</vt:lpstr>
      <vt:lpstr>OPERATION   PYTHON</vt:lpstr>
      <vt:lpstr>AGENDA</vt:lpstr>
      <vt:lpstr>Strings in Python are arrays of bytes. REPRESENTING UNICODE CHARACTERS</vt:lpstr>
      <vt:lpstr>PowerPoint Presentation</vt:lpstr>
      <vt:lpstr>Looping Through a String  </vt:lpstr>
      <vt:lpstr>PowerPoint Presentation</vt:lpstr>
      <vt:lpstr>PowerPoint Presentation</vt:lpstr>
      <vt:lpstr> Check String: To check if a certain phrase or character is  present in a string, we can use the keyword in. keyword in vs if True or False </vt:lpstr>
      <vt:lpstr>Negative indexing</vt:lpstr>
      <vt:lpstr>Python - Modify Strings</vt:lpstr>
      <vt:lpstr> </vt:lpstr>
      <vt:lpstr>PowerPoint Presentation</vt:lpstr>
      <vt:lpstr>String Concatenation:  To concatenate, or combine, two strings you can use the + operator.</vt:lpstr>
      <vt:lpstr> </vt:lpstr>
      <vt:lpstr>String Methods 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   PYTHON</dc:title>
  <dc:creator>Angel Faith E. Pologon</dc:creator>
  <cp:lastModifiedBy>Angel Faith E. Pologon</cp:lastModifiedBy>
  <cp:revision>2</cp:revision>
  <dcterms:created xsi:type="dcterms:W3CDTF">2022-10-10T09:17:17Z</dcterms:created>
  <dcterms:modified xsi:type="dcterms:W3CDTF">2022-10-10T12:56:29Z</dcterms:modified>
</cp:coreProperties>
</file>